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C175"/>
    <a:srgbClr val="59B998"/>
    <a:srgbClr val="E46868"/>
    <a:srgbClr val="929292"/>
    <a:srgbClr val="3373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D8E74F-8C79-4506-9A42-D441F44A4D7E}" v="6" dt="2025-09-01T15:07:45.6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9"/>
    <p:restoredTop sz="94766"/>
  </p:normalViewPr>
  <p:slideViewPr>
    <p:cSldViewPr snapToGrid="0">
      <p:cViewPr varScale="1">
        <p:scale>
          <a:sx n="180" d="100"/>
          <a:sy n="180" d="100"/>
        </p:scale>
        <p:origin x="38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4FD8E74F-8C79-4506-9A42-D441F44A4D7E}"/>
    <pc:docChg chg="modSld">
      <pc:chgData name="Utilisateur" userId="iG5ubVOvUT25vt1OoI3+bnwQi7HKh9+yPL5JjsN27v8=" providerId="None" clId="Web-{4FD8E74F-8C79-4506-9A42-D441F44A4D7E}" dt="2025-09-01T15:07:45.662" v="5" actId="20577"/>
      <pc:docMkLst>
        <pc:docMk/>
      </pc:docMkLst>
      <pc:sldChg chg="modSp">
        <pc:chgData name="Utilisateur" userId="iG5ubVOvUT25vt1OoI3+bnwQi7HKh9+yPL5JjsN27v8=" providerId="None" clId="Web-{4FD8E74F-8C79-4506-9A42-D441F44A4D7E}" dt="2025-09-01T15:07:45.662" v="5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4FD8E74F-8C79-4506-9A42-D441F44A4D7E}" dt="2025-09-01T15:07:05.817" v="0" actId="14100"/>
          <ac:spMkLst>
            <pc:docMk/>
            <pc:sldMk cId="2076937392" sldId="256"/>
            <ac:spMk id="51" creationId="{684A2844-717A-959C-434E-8B046B8EF63D}"/>
          </ac:spMkLst>
        </pc:spChg>
        <pc:spChg chg="mod">
          <ac:chgData name="Utilisateur" userId="iG5ubVOvUT25vt1OoI3+bnwQi7HKh9+yPL5JjsN27v8=" providerId="None" clId="Web-{4FD8E74F-8C79-4506-9A42-D441F44A4D7E}" dt="2025-09-01T15:07:12.317" v="1" actId="1076"/>
          <ac:spMkLst>
            <pc:docMk/>
            <pc:sldMk cId="2076937392" sldId="256"/>
            <ac:spMk id="52" creationId="{5B1A42A1-0BFB-1293-D1FD-BFEE0AC54CA1}"/>
          </ac:spMkLst>
        </pc:spChg>
        <pc:spChg chg="mod">
          <ac:chgData name="Utilisateur" userId="iG5ubVOvUT25vt1OoI3+bnwQi7HKh9+yPL5JjsN27v8=" providerId="None" clId="Web-{4FD8E74F-8C79-4506-9A42-D441F44A4D7E}" dt="2025-09-01T15:07:45.662" v="5" actId="20577"/>
          <ac:spMkLst>
            <pc:docMk/>
            <pc:sldMk cId="2076937392" sldId="256"/>
            <ac:spMk id="53" creationId="{5A07CFBA-0CCE-7935-BFD8-51218861C0E5}"/>
          </ac:spMkLst>
        </pc:spChg>
        <pc:cxnChg chg="mod">
          <ac:chgData name="Utilisateur" userId="iG5ubVOvUT25vt1OoI3+bnwQi7HKh9+yPL5JjsN27v8=" providerId="None" clId="Web-{4FD8E74F-8C79-4506-9A42-D441F44A4D7E}" dt="2025-09-01T15:07:05.817" v="0" actId="14100"/>
          <ac:cxnSpMkLst>
            <pc:docMk/>
            <pc:sldMk cId="2076937392" sldId="256"/>
            <ac:cxnSpMk id="68" creationId="{E98A4274-AEB2-1E5D-C892-0A7DE5513EB4}"/>
          </ac:cxnSpMkLst>
        </pc:cxnChg>
        <pc:cxnChg chg="mod">
          <ac:chgData name="Utilisateur" userId="iG5ubVOvUT25vt1OoI3+bnwQi7HKh9+yPL5JjsN27v8=" providerId="None" clId="Web-{4FD8E74F-8C79-4506-9A42-D441F44A4D7E}" dt="2025-09-01T15:07:12.317" v="1" actId="1076"/>
          <ac:cxnSpMkLst>
            <pc:docMk/>
            <pc:sldMk cId="2076937392" sldId="256"/>
            <ac:cxnSpMk id="72" creationId="{7F71C729-35F0-7F59-66BB-BB50F97DFFD4}"/>
          </ac:cxnSpMkLst>
        </pc:cxnChg>
      </pc:sldChg>
    </pc:docChg>
  </pc:docChgLst>
  <pc:docChgLst>
    <pc:chgData name="Utilisateur" userId="iG5ubVOvUT25vt1OoI3+bnwQi7HKh9+yPL5JjsN27v8=" providerId="None" clId="Web-{02ABC96D-9205-47C8-BB68-CD61AA6F7563}"/>
    <pc:docChg chg="modSld">
      <pc:chgData name="Utilisateur" userId="iG5ubVOvUT25vt1OoI3+bnwQi7HKh9+yPL5JjsN27v8=" providerId="None" clId="Web-{02ABC96D-9205-47C8-BB68-CD61AA6F7563}" dt="2025-08-21T08:35:10.031" v="319" actId="20577"/>
      <pc:docMkLst>
        <pc:docMk/>
      </pc:docMkLst>
      <pc:sldChg chg="modSp">
        <pc:chgData name="Utilisateur" userId="iG5ubVOvUT25vt1OoI3+bnwQi7HKh9+yPL5JjsN27v8=" providerId="None" clId="Web-{02ABC96D-9205-47C8-BB68-CD61AA6F7563}" dt="2025-08-21T08:35:10.031" v="319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02ABC96D-9205-47C8-BB68-CD61AA6F7563}" dt="2025-08-21T08:25:35.788" v="8" actId="20577"/>
          <ac:spMkLst>
            <pc:docMk/>
            <pc:sldMk cId="2076937392" sldId="256"/>
            <ac:spMk id="13" creationId="{F27F8899-3C41-686E-7E85-F14C49ACAE36}"/>
          </ac:spMkLst>
        </pc:spChg>
        <pc:spChg chg="mod">
          <ac:chgData name="Utilisateur" userId="iG5ubVOvUT25vt1OoI3+bnwQi7HKh9+yPL5JjsN27v8=" providerId="None" clId="Web-{02ABC96D-9205-47C8-BB68-CD61AA6F7563}" dt="2025-08-21T08:33:59.906" v="277" actId="20577"/>
          <ac:spMkLst>
            <pc:docMk/>
            <pc:sldMk cId="2076937392" sldId="256"/>
            <ac:spMk id="15" creationId="{6EA287B0-F3F9-B1CB-DEDC-7A43B7FE5798}"/>
          </ac:spMkLst>
        </pc:spChg>
        <pc:spChg chg="mod">
          <ac:chgData name="Utilisateur" userId="iG5ubVOvUT25vt1OoI3+bnwQi7HKh9+yPL5JjsN27v8=" providerId="None" clId="Web-{02ABC96D-9205-47C8-BB68-CD61AA6F7563}" dt="2025-08-21T08:34:09.187" v="278" actId="20577"/>
          <ac:spMkLst>
            <pc:docMk/>
            <pc:sldMk cId="2076937392" sldId="256"/>
            <ac:spMk id="16" creationId="{B63D240F-5A1F-7EF1-08B8-385456AF93EE}"/>
          </ac:spMkLst>
        </pc:spChg>
        <pc:spChg chg="mod">
          <ac:chgData name="Utilisateur" userId="iG5ubVOvUT25vt1OoI3+bnwQi7HKh9+yPL5JjsN27v8=" providerId="None" clId="Web-{02ABC96D-9205-47C8-BB68-CD61AA6F7563}" dt="2025-08-21T08:34:12.547" v="279" actId="20577"/>
          <ac:spMkLst>
            <pc:docMk/>
            <pc:sldMk cId="2076937392" sldId="256"/>
            <ac:spMk id="17" creationId="{2DE56A90-0FC9-BF05-E7AD-75BA47D49F59}"/>
          </ac:spMkLst>
        </pc:spChg>
        <pc:spChg chg="mod">
          <ac:chgData name="Utilisateur" userId="iG5ubVOvUT25vt1OoI3+bnwQi7HKh9+yPL5JjsN27v8=" providerId="None" clId="Web-{02ABC96D-9205-47C8-BB68-CD61AA6F7563}" dt="2025-08-21T08:25:23.413" v="4" actId="20577"/>
          <ac:spMkLst>
            <pc:docMk/>
            <pc:sldMk cId="2076937392" sldId="256"/>
            <ac:spMk id="24" creationId="{25285DB4-B060-D847-75DD-C73E875F51F8}"/>
          </ac:spMkLst>
        </pc:spChg>
        <pc:spChg chg="mod">
          <ac:chgData name="Utilisateur" userId="iG5ubVOvUT25vt1OoI3+bnwQi7HKh9+yPL5JjsN27v8=" providerId="None" clId="Web-{02ABC96D-9205-47C8-BB68-CD61AA6F7563}" dt="2025-08-21T08:25:40.929" v="9" actId="1076"/>
          <ac:spMkLst>
            <pc:docMk/>
            <pc:sldMk cId="2076937392" sldId="256"/>
            <ac:spMk id="29" creationId="{AF19494C-1468-A3D0-2E3D-346901D30ECA}"/>
          </ac:spMkLst>
        </pc:spChg>
        <pc:spChg chg="mod">
          <ac:chgData name="Utilisateur" userId="iG5ubVOvUT25vt1OoI3+bnwQi7HKh9+yPL5JjsN27v8=" providerId="None" clId="Web-{02ABC96D-9205-47C8-BB68-CD61AA6F7563}" dt="2025-08-21T08:35:10.031" v="319" actId="20577"/>
          <ac:spMkLst>
            <pc:docMk/>
            <pc:sldMk cId="2076937392" sldId="256"/>
            <ac:spMk id="37" creationId="{B5900ECA-C367-C25A-4E38-7F0743F47D4D}"/>
          </ac:spMkLst>
        </pc:spChg>
        <pc:spChg chg="mod">
          <ac:chgData name="Utilisateur" userId="iG5ubVOvUT25vt1OoI3+bnwQi7HKh9+yPL5JjsN27v8=" providerId="None" clId="Web-{02ABC96D-9205-47C8-BB68-CD61AA6F7563}" dt="2025-08-21T08:35:06.344" v="315" actId="20577"/>
          <ac:spMkLst>
            <pc:docMk/>
            <pc:sldMk cId="2076937392" sldId="256"/>
            <ac:spMk id="43" creationId="{C55DF0CD-6297-6C1E-FDE4-8313E1F543B3}"/>
          </ac:spMkLst>
        </pc:spChg>
        <pc:spChg chg="mod">
          <ac:chgData name="Utilisateur" userId="iG5ubVOvUT25vt1OoI3+bnwQi7HKh9+yPL5JjsN27v8=" providerId="None" clId="Web-{02ABC96D-9205-47C8-BB68-CD61AA6F7563}" dt="2025-08-21T08:35:03.031" v="311" actId="20577"/>
          <ac:spMkLst>
            <pc:docMk/>
            <pc:sldMk cId="2076937392" sldId="256"/>
            <ac:spMk id="44" creationId="{7716A73F-CA6C-AC6E-71A8-1A7E33C05534}"/>
          </ac:spMkLst>
        </pc:spChg>
        <pc:spChg chg="mod">
          <ac:chgData name="Utilisateur" userId="iG5ubVOvUT25vt1OoI3+bnwQi7HKh9+yPL5JjsN27v8=" providerId="None" clId="Web-{02ABC96D-9205-47C8-BB68-CD61AA6F7563}" dt="2025-08-21T08:34:36.406" v="292" actId="20577"/>
          <ac:spMkLst>
            <pc:docMk/>
            <pc:sldMk cId="2076937392" sldId="256"/>
            <ac:spMk id="48" creationId="{4DEC070A-17DC-0CCB-F1CC-4C12B553C2B3}"/>
          </ac:spMkLst>
        </pc:spChg>
        <pc:spChg chg="mod">
          <ac:chgData name="Utilisateur" userId="iG5ubVOvUT25vt1OoI3+bnwQi7HKh9+yPL5JjsN27v8=" providerId="None" clId="Web-{02ABC96D-9205-47C8-BB68-CD61AA6F7563}" dt="2025-08-21T08:34:39.422" v="294" actId="20577"/>
          <ac:spMkLst>
            <pc:docMk/>
            <pc:sldMk cId="2076937392" sldId="256"/>
            <ac:spMk id="49" creationId="{C9EEF6FC-B7B3-C58D-9FDB-748A3F3D6BB2}"/>
          </ac:spMkLst>
        </pc:spChg>
        <pc:spChg chg="mod">
          <ac:chgData name="Utilisateur" userId="iG5ubVOvUT25vt1OoI3+bnwQi7HKh9+yPL5JjsN27v8=" providerId="None" clId="Web-{02ABC96D-9205-47C8-BB68-CD61AA6F7563}" dt="2025-08-21T08:34:41.609" v="296" actId="20577"/>
          <ac:spMkLst>
            <pc:docMk/>
            <pc:sldMk cId="2076937392" sldId="256"/>
            <ac:spMk id="50" creationId="{B9A53D45-B175-FB23-B04F-82AD952D8ED8}"/>
          </ac:spMkLst>
        </pc:spChg>
        <pc:spChg chg="mod">
          <ac:chgData name="Utilisateur" userId="iG5ubVOvUT25vt1OoI3+bnwQi7HKh9+yPL5JjsN27v8=" providerId="None" clId="Web-{02ABC96D-9205-47C8-BB68-CD61AA6F7563}" dt="2025-08-21T08:34:58.438" v="306" actId="20577"/>
          <ac:spMkLst>
            <pc:docMk/>
            <pc:sldMk cId="2076937392" sldId="256"/>
            <ac:spMk id="51" creationId="{684A2844-717A-959C-434E-8B046B8EF63D}"/>
          </ac:spMkLst>
        </pc:spChg>
        <pc:spChg chg="mod">
          <ac:chgData name="Utilisateur" userId="iG5ubVOvUT25vt1OoI3+bnwQi7HKh9+yPL5JjsN27v8=" providerId="None" clId="Web-{02ABC96D-9205-47C8-BB68-CD61AA6F7563}" dt="2025-08-21T08:34:53.484" v="302" actId="20577"/>
          <ac:spMkLst>
            <pc:docMk/>
            <pc:sldMk cId="2076937392" sldId="256"/>
            <ac:spMk id="52" creationId="{5B1A42A1-0BFB-1293-D1FD-BFEE0AC54CA1}"/>
          </ac:spMkLst>
        </pc:spChg>
        <pc:spChg chg="mod">
          <ac:chgData name="Utilisateur" userId="iG5ubVOvUT25vt1OoI3+bnwQi7HKh9+yPL5JjsN27v8=" providerId="None" clId="Web-{02ABC96D-9205-47C8-BB68-CD61AA6F7563}" dt="2025-08-21T08:34:52.453" v="300" actId="20577"/>
          <ac:spMkLst>
            <pc:docMk/>
            <pc:sldMk cId="2076937392" sldId="256"/>
            <ac:spMk id="53" creationId="{5A07CFBA-0CCE-7935-BFD8-51218861C0E5}"/>
          </ac:spMkLst>
        </pc:spChg>
        <pc:cxnChg chg="mod">
          <ac:chgData name="Utilisateur" userId="iG5ubVOvUT25vt1OoI3+bnwQi7HKh9+yPL5JjsN27v8=" providerId="None" clId="Web-{02ABC96D-9205-47C8-BB68-CD61AA6F7563}" dt="2025-08-21T08:30:10.544" v="134" actId="14100"/>
          <ac:cxnSpMkLst>
            <pc:docMk/>
            <pc:sldMk cId="2076937392" sldId="256"/>
            <ac:cxnSpMk id="68" creationId="{E98A4274-AEB2-1E5D-C892-0A7DE5513EB4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1F2CF0-EA26-3F49-BEDB-CE42E3ED5AAE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3A3A1-BB94-4549-A828-4607A53AE9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46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63A3A1-BB94-4549-A828-4607A53AE91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909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37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9667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453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889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2435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1627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7822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790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043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8022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1532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898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2800152" y="199085"/>
            <a:ext cx="5091509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400" b="1" dirty="0">
                <a:latin typeface="Open Sans"/>
                <a:ea typeface="Open Sans"/>
                <a:cs typeface="Open Sans"/>
              </a:rPr>
              <a:t>Coopérations et tensions dans la mondialisation</a:t>
            </a:r>
            <a:endParaRPr lang="fr-FR" sz="1374" b="1" dirty="0">
              <a:latin typeface="Open Sans"/>
              <a:ea typeface="Open Sans"/>
              <a:cs typeface="Open San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1159CB1-B547-0269-95D2-9ECC5730A3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532217" y="-67469"/>
            <a:ext cx="63500" cy="762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8DCC6407-58E8-040E-1AA9-7CB97522B4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532217" y="-67469"/>
            <a:ext cx="63500" cy="76200"/>
          </a:xfrm>
          <a:prstGeom prst="rect">
            <a:avLst/>
          </a:prstGeom>
        </p:spPr>
      </p:pic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E638EB14-5E33-C32B-C60A-AEF1774F2EC3}"/>
              </a:ext>
            </a:extLst>
          </p:cNvPr>
          <p:cNvSpPr/>
          <p:nvPr/>
        </p:nvSpPr>
        <p:spPr>
          <a:xfrm>
            <a:off x="5578050" y="664507"/>
            <a:ext cx="4798828" cy="495680"/>
          </a:xfrm>
          <a:prstGeom prst="roundRect">
            <a:avLst>
              <a:gd name="adj" fmla="val 21049"/>
            </a:avLst>
          </a:prstGeom>
          <a:solidFill>
            <a:srgbClr val="F7C175"/>
          </a:solidFill>
          <a:ln w="317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Tensions et critiques croissantes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F27F8899-3C41-686E-7E85-F14C49ACAE36}"/>
              </a:ext>
            </a:extLst>
          </p:cNvPr>
          <p:cNvSpPr/>
          <p:nvPr/>
        </p:nvSpPr>
        <p:spPr>
          <a:xfrm>
            <a:off x="308344" y="664507"/>
            <a:ext cx="4798828" cy="495680"/>
          </a:xfrm>
          <a:prstGeom prst="roundRect">
            <a:avLst>
              <a:gd name="adj" fmla="val 21049"/>
            </a:avLst>
          </a:prstGeom>
          <a:solidFill>
            <a:srgbClr val="59B998"/>
          </a:solidFill>
          <a:ln w="317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200" b="1" dirty="0">
                <a:latin typeface="Open Sans"/>
                <a:ea typeface="Open Sans"/>
                <a:cs typeface="Open Sans"/>
              </a:rPr>
              <a:t>Dynamiques de coopération</a:t>
            </a:r>
            <a:br>
              <a:rPr lang="fr-FR" sz="1200" b="1" dirty="0">
                <a:latin typeface="Open Sans"/>
                <a:ea typeface="Open Sans"/>
                <a:cs typeface="Open Sans"/>
              </a:rPr>
            </a:br>
            <a:r>
              <a:rPr lang="fr-FR" sz="1200" b="1" dirty="0">
                <a:latin typeface="Open Sans"/>
                <a:ea typeface="Open Sans"/>
                <a:cs typeface="Open Sans"/>
              </a:rPr>
              <a:t>aux échelles mondiale, régionale, locale</a:t>
            </a:r>
            <a:endParaRPr lang="fr-FR" sz="1200" dirty="0">
              <a:solidFill>
                <a:srgbClr val="F7C175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57" name="Connecteur droit 56">
            <a:extLst>
              <a:ext uri="{FF2B5EF4-FFF2-40B4-BE49-F238E27FC236}">
                <a16:creationId xmlns:a16="http://schemas.microsoft.com/office/drawing/2014/main" id="{5425109D-41E7-6CC5-13EF-950145E96AE3}"/>
              </a:ext>
            </a:extLst>
          </p:cNvPr>
          <p:cNvCxnSpPr>
            <a:stCxn id="13" idx="2"/>
            <a:endCxn id="2" idx="0"/>
          </p:cNvCxnSpPr>
          <p:nvPr/>
        </p:nvCxnSpPr>
        <p:spPr>
          <a:xfrm>
            <a:off x="2707758" y="1160187"/>
            <a:ext cx="0" cy="347584"/>
          </a:xfrm>
          <a:prstGeom prst="line">
            <a:avLst/>
          </a:prstGeom>
          <a:ln w="31750">
            <a:solidFill>
              <a:srgbClr val="929292"/>
            </a:solidFill>
            <a:headEnd type="none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229D253E-D898-0DF6-423F-695347AE1450}"/>
              </a:ext>
            </a:extLst>
          </p:cNvPr>
          <p:cNvGrpSpPr/>
          <p:nvPr/>
        </p:nvGrpSpPr>
        <p:grpSpPr>
          <a:xfrm>
            <a:off x="308344" y="1507771"/>
            <a:ext cx="4798828" cy="4699591"/>
            <a:chOff x="308344" y="1481468"/>
            <a:chExt cx="4798828" cy="4699591"/>
          </a:xfrm>
        </p:grpSpPr>
        <p:sp>
          <p:nvSpPr>
            <p:cNvPr id="2" name="Rectangle : coins arrondis 1">
              <a:extLst>
                <a:ext uri="{FF2B5EF4-FFF2-40B4-BE49-F238E27FC236}">
                  <a16:creationId xmlns:a16="http://schemas.microsoft.com/office/drawing/2014/main" id="{4E7303C4-463E-ED4D-98A1-4AA23B0FF6EB}"/>
                </a:ext>
              </a:extLst>
            </p:cNvPr>
            <p:cNvSpPr/>
            <p:nvPr/>
          </p:nvSpPr>
          <p:spPr>
            <a:xfrm>
              <a:off x="308344" y="1481468"/>
              <a:ext cx="4798828" cy="4699591"/>
            </a:xfrm>
            <a:prstGeom prst="roundRect">
              <a:avLst>
                <a:gd name="adj" fmla="val 2624"/>
              </a:avLst>
            </a:prstGeom>
            <a:noFill/>
            <a:ln w="31750">
              <a:solidFill>
                <a:srgbClr val="59B99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ectangle : coins arrondis 14">
              <a:extLst>
                <a:ext uri="{FF2B5EF4-FFF2-40B4-BE49-F238E27FC236}">
                  <a16:creationId xmlns:a16="http://schemas.microsoft.com/office/drawing/2014/main" id="{6EA287B0-F3F9-B1CB-DEDC-7A43B7FE5798}"/>
                </a:ext>
              </a:extLst>
            </p:cNvPr>
            <p:cNvSpPr/>
            <p:nvPr/>
          </p:nvSpPr>
          <p:spPr>
            <a:xfrm>
              <a:off x="398402" y="1609949"/>
              <a:ext cx="1497741" cy="1018939"/>
            </a:xfrm>
            <a:prstGeom prst="roundRect">
              <a:avLst>
                <a:gd name="adj" fmla="val 9710"/>
              </a:avLst>
            </a:prstGeom>
            <a:noFill/>
            <a:ln>
              <a:solidFill>
                <a:srgbClr val="59B99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Organisations internationales : Banque mondiale, FMI, OMC</a:t>
              </a:r>
            </a:p>
          </p:txBody>
        </p:sp>
        <p:sp>
          <p:nvSpPr>
            <p:cNvPr id="16" name="Rectangle : coins arrondis 15">
              <a:extLst>
                <a:ext uri="{FF2B5EF4-FFF2-40B4-BE49-F238E27FC236}">
                  <a16:creationId xmlns:a16="http://schemas.microsoft.com/office/drawing/2014/main" id="{B63D240F-5A1F-7EF1-08B8-385456AF93EE}"/>
                </a:ext>
              </a:extLst>
            </p:cNvPr>
            <p:cNvSpPr/>
            <p:nvPr/>
          </p:nvSpPr>
          <p:spPr>
            <a:xfrm>
              <a:off x="1956070" y="1609949"/>
              <a:ext cx="1497741" cy="1018939"/>
            </a:xfrm>
            <a:prstGeom prst="roundRect">
              <a:avLst>
                <a:gd name="adj" fmla="val 9710"/>
              </a:avLst>
            </a:prstGeom>
            <a:noFill/>
            <a:ln>
              <a:solidFill>
                <a:srgbClr val="59B99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Organisations régionales :</a:t>
              </a:r>
            </a:p>
            <a:p>
              <a:pPr algn="ctr"/>
              <a:r>
                <a:rPr lang="fr-FR" sz="12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UE, MERCOSUR, CARICOM, CEDEAO…</a:t>
              </a:r>
            </a:p>
          </p:txBody>
        </p:sp>
        <p:sp>
          <p:nvSpPr>
            <p:cNvPr id="17" name="Rectangle : coins arrondis 16">
              <a:extLst>
                <a:ext uri="{FF2B5EF4-FFF2-40B4-BE49-F238E27FC236}">
                  <a16:creationId xmlns:a16="http://schemas.microsoft.com/office/drawing/2014/main" id="{2DE56A90-0FC9-BF05-E7AD-75BA47D49F59}"/>
                </a:ext>
              </a:extLst>
            </p:cNvPr>
            <p:cNvSpPr/>
            <p:nvPr/>
          </p:nvSpPr>
          <p:spPr>
            <a:xfrm>
              <a:off x="3515512" y="1609949"/>
              <a:ext cx="1497741" cy="1018939"/>
            </a:xfrm>
            <a:prstGeom prst="roundRect">
              <a:avLst>
                <a:gd name="adj" fmla="val 8319"/>
              </a:avLst>
            </a:prstGeom>
            <a:noFill/>
            <a:ln>
              <a:solidFill>
                <a:srgbClr val="59B99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Autres partenaires</a:t>
              </a:r>
            </a:p>
            <a:p>
              <a:pPr algn="ctr"/>
              <a:r>
                <a:rPr lang="fr-FR" sz="12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publics et privés : États, entreprises, ONG</a:t>
              </a:r>
              <a:endParaRPr lang="fr-FR" sz="1000">
                <a:solidFill>
                  <a:schemeClr val="tx1"/>
                </a:solidFill>
                <a:latin typeface="Open Sans"/>
                <a:ea typeface="Open Sans"/>
                <a:cs typeface="Open Sans"/>
              </a:endParaRPr>
            </a:p>
          </p:txBody>
        </p:sp>
        <p:sp>
          <p:nvSpPr>
            <p:cNvPr id="37" name="Rectangle : coins arrondis 36">
              <a:extLst>
                <a:ext uri="{FF2B5EF4-FFF2-40B4-BE49-F238E27FC236}">
                  <a16:creationId xmlns:a16="http://schemas.microsoft.com/office/drawing/2014/main" id="{B5900ECA-C367-C25A-4E38-7F0743F47D4D}"/>
                </a:ext>
              </a:extLst>
            </p:cNvPr>
            <p:cNvSpPr/>
            <p:nvPr/>
          </p:nvSpPr>
          <p:spPr>
            <a:xfrm>
              <a:off x="398402" y="2936319"/>
              <a:ext cx="1497741" cy="3138415"/>
            </a:xfrm>
            <a:prstGeom prst="roundRect">
              <a:avLst>
                <a:gd name="adj" fmla="val 6870"/>
              </a:avLst>
            </a:prstGeom>
            <a:solidFill>
              <a:srgbClr val="59B998">
                <a:alpha val="50000"/>
              </a:srgbClr>
            </a:solidFill>
            <a:ln w="254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Encouragement du libre-échange</a:t>
              </a:r>
            </a:p>
            <a:p>
              <a:endParaRPr lang="fr-FR" sz="1100" dirty="0">
                <a:solidFill>
                  <a:schemeClr val="tx1"/>
                </a:solidFill>
                <a:latin typeface="Open Sans"/>
                <a:ea typeface="Open Sans"/>
                <a:cs typeface="Open Sans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Régulation du commerce</a:t>
              </a:r>
            </a:p>
            <a:p>
              <a:endParaRPr lang="fr-FR" sz="1100" dirty="0">
                <a:solidFill>
                  <a:schemeClr val="tx1"/>
                </a:solidFill>
                <a:latin typeface="Open Sans"/>
                <a:ea typeface="Open Sans"/>
                <a:cs typeface="Open Sans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Soutien aux pays en crise ou en retard de développement</a:t>
              </a:r>
            </a:p>
          </p:txBody>
        </p:sp>
        <p:sp>
          <p:nvSpPr>
            <p:cNvPr id="43" name="Rectangle : coins arrondis 42">
              <a:extLst>
                <a:ext uri="{FF2B5EF4-FFF2-40B4-BE49-F238E27FC236}">
                  <a16:creationId xmlns:a16="http://schemas.microsoft.com/office/drawing/2014/main" id="{C55DF0CD-6297-6C1E-FDE4-8313E1F543B3}"/>
                </a:ext>
              </a:extLst>
            </p:cNvPr>
            <p:cNvSpPr/>
            <p:nvPr/>
          </p:nvSpPr>
          <p:spPr>
            <a:xfrm>
              <a:off x="1957843" y="2936319"/>
              <a:ext cx="1497741" cy="3138415"/>
            </a:xfrm>
            <a:prstGeom prst="roundRect">
              <a:avLst>
                <a:gd name="adj" fmla="val 6870"/>
              </a:avLst>
            </a:prstGeom>
            <a:solidFill>
              <a:srgbClr val="59B998">
                <a:alpha val="50000"/>
              </a:srgbClr>
            </a:solidFill>
            <a:ln w="254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Suppression des droits de douane</a:t>
              </a:r>
            </a:p>
            <a:p>
              <a:endParaRPr lang="fr-FR" sz="1100" dirty="0">
                <a:solidFill>
                  <a:schemeClr val="tx1"/>
                </a:solidFill>
                <a:latin typeface="Open Sans"/>
                <a:ea typeface="Open Sans"/>
                <a:cs typeface="Open Sans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Harmonisation des taxes et des législations</a:t>
              </a:r>
            </a:p>
            <a:p>
              <a:endParaRPr lang="fr-FR" sz="1100" dirty="0">
                <a:solidFill>
                  <a:schemeClr val="tx1"/>
                </a:solidFill>
                <a:latin typeface="Open Sans"/>
                <a:ea typeface="Open Sans"/>
                <a:cs typeface="Open Sans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Développement des réseaux de transports et de communication transfrontaliers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Réduction des inégalités territoriales</a:t>
              </a:r>
            </a:p>
          </p:txBody>
        </p:sp>
        <p:sp>
          <p:nvSpPr>
            <p:cNvPr id="44" name="Rectangle : coins arrondis 43">
              <a:extLst>
                <a:ext uri="{FF2B5EF4-FFF2-40B4-BE49-F238E27FC236}">
                  <a16:creationId xmlns:a16="http://schemas.microsoft.com/office/drawing/2014/main" id="{7716A73F-CA6C-AC6E-71A8-1A7E33C05534}"/>
                </a:ext>
              </a:extLst>
            </p:cNvPr>
            <p:cNvSpPr/>
            <p:nvPr/>
          </p:nvSpPr>
          <p:spPr>
            <a:xfrm>
              <a:off x="3515512" y="2936319"/>
              <a:ext cx="1497741" cy="3138415"/>
            </a:xfrm>
            <a:prstGeom prst="roundRect">
              <a:avLst>
                <a:gd name="adj" fmla="val 6870"/>
              </a:avLst>
            </a:prstGeom>
            <a:solidFill>
              <a:srgbClr val="59B998">
                <a:alpha val="50000"/>
              </a:srgbClr>
            </a:solidFill>
            <a:ln w="254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Co-financement de projets de grande ampleur</a:t>
              </a:r>
            </a:p>
            <a:p>
              <a:endParaRPr lang="fr-FR" sz="1100" dirty="0">
                <a:solidFill>
                  <a:schemeClr val="tx1"/>
                </a:solidFill>
                <a:latin typeface="Open Sans"/>
                <a:ea typeface="Open Sans"/>
                <a:cs typeface="Open Sans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Augmentation de la capacité d’innovation (FTN)</a:t>
              </a:r>
            </a:p>
            <a:p>
              <a:endParaRPr lang="fr-FR" sz="1100" dirty="0">
                <a:solidFill>
                  <a:schemeClr val="tx1"/>
                </a:solidFill>
                <a:latin typeface="Open Sans"/>
                <a:ea typeface="Open Sans"/>
                <a:cs typeface="Open Sans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Développement de nouvelles perspectives de coopération</a:t>
              </a:r>
              <a:b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</a:br>
              <a: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comme le développement durable (ONG)</a:t>
              </a:r>
              <a:endParaRPr lang="fr-FR" sz="800" dirty="0">
                <a:solidFill>
                  <a:schemeClr val="tx1"/>
                </a:solidFill>
                <a:latin typeface="Open Sans"/>
                <a:ea typeface="Open Sans"/>
                <a:cs typeface="Open Sans"/>
              </a:endParaRPr>
            </a:p>
          </p:txBody>
        </p:sp>
        <p:cxnSp>
          <p:nvCxnSpPr>
            <p:cNvPr id="59" name="Connecteur droit 58">
              <a:extLst>
                <a:ext uri="{FF2B5EF4-FFF2-40B4-BE49-F238E27FC236}">
                  <a16:creationId xmlns:a16="http://schemas.microsoft.com/office/drawing/2014/main" id="{721982D7-2885-7B80-B5BA-DD14BC791FDA}"/>
                </a:ext>
              </a:extLst>
            </p:cNvPr>
            <p:cNvCxnSpPr>
              <a:stCxn id="15" idx="2"/>
              <a:endCxn id="37" idx="0"/>
            </p:cNvCxnSpPr>
            <p:nvPr/>
          </p:nvCxnSpPr>
          <p:spPr>
            <a:xfrm>
              <a:off x="1147273" y="2628888"/>
              <a:ext cx="0" cy="307431"/>
            </a:xfrm>
            <a:prstGeom prst="line">
              <a:avLst/>
            </a:prstGeom>
            <a:ln w="31750">
              <a:solidFill>
                <a:srgbClr val="929292"/>
              </a:solidFill>
              <a:tailEnd type="triangle" w="med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5C5B73B5-4608-4E73-7633-5E5EDF460E27}"/>
                </a:ext>
              </a:extLst>
            </p:cNvPr>
            <p:cNvCxnSpPr>
              <a:stCxn id="16" idx="2"/>
              <a:endCxn id="43" idx="0"/>
            </p:cNvCxnSpPr>
            <p:nvPr/>
          </p:nvCxnSpPr>
          <p:spPr>
            <a:xfrm>
              <a:off x="2704941" y="2628888"/>
              <a:ext cx="1773" cy="307431"/>
            </a:xfrm>
            <a:prstGeom prst="line">
              <a:avLst/>
            </a:prstGeom>
            <a:ln w="31750">
              <a:solidFill>
                <a:srgbClr val="929292"/>
              </a:solidFill>
              <a:tailEnd type="triangle" w="med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Connecteur droit avec flèche 63">
              <a:extLst>
                <a:ext uri="{FF2B5EF4-FFF2-40B4-BE49-F238E27FC236}">
                  <a16:creationId xmlns:a16="http://schemas.microsoft.com/office/drawing/2014/main" id="{E0A3BFD6-4A88-2216-332D-EA1244E7C59F}"/>
                </a:ext>
              </a:extLst>
            </p:cNvPr>
            <p:cNvCxnSpPr>
              <a:stCxn id="17" idx="2"/>
              <a:endCxn id="44" idx="0"/>
            </p:cNvCxnSpPr>
            <p:nvPr/>
          </p:nvCxnSpPr>
          <p:spPr>
            <a:xfrm>
              <a:off x="4264383" y="2628888"/>
              <a:ext cx="0" cy="307431"/>
            </a:xfrm>
            <a:prstGeom prst="straightConnector1">
              <a:avLst/>
            </a:prstGeom>
            <a:ln w="31750">
              <a:solidFill>
                <a:srgbClr val="929292"/>
              </a:solidFill>
              <a:tailEnd type="triangle" w="med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B0CBD4FF-FDBC-7381-7663-F2E5156F6726}"/>
              </a:ext>
            </a:extLst>
          </p:cNvPr>
          <p:cNvCxnSpPr>
            <a:stCxn id="12" idx="2"/>
            <a:endCxn id="5" idx="0"/>
          </p:cNvCxnSpPr>
          <p:nvPr/>
        </p:nvCxnSpPr>
        <p:spPr>
          <a:xfrm>
            <a:off x="7977464" y="1160187"/>
            <a:ext cx="0" cy="347584"/>
          </a:xfrm>
          <a:prstGeom prst="line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6FC155CE-D613-A5E1-2E73-02E79C2FF139}"/>
              </a:ext>
            </a:extLst>
          </p:cNvPr>
          <p:cNvGrpSpPr/>
          <p:nvPr/>
        </p:nvGrpSpPr>
        <p:grpSpPr>
          <a:xfrm>
            <a:off x="5578050" y="1507771"/>
            <a:ext cx="4798828" cy="4699591"/>
            <a:chOff x="5571460" y="1481468"/>
            <a:chExt cx="4798828" cy="4699591"/>
          </a:xfrm>
        </p:grpSpPr>
        <p:sp>
          <p:nvSpPr>
            <p:cNvPr id="5" name="Rectangle : coins arrondis 4">
              <a:extLst>
                <a:ext uri="{FF2B5EF4-FFF2-40B4-BE49-F238E27FC236}">
                  <a16:creationId xmlns:a16="http://schemas.microsoft.com/office/drawing/2014/main" id="{B577BAB7-39A2-947D-F4B4-A26314E8F1E2}"/>
                </a:ext>
              </a:extLst>
            </p:cNvPr>
            <p:cNvSpPr/>
            <p:nvPr/>
          </p:nvSpPr>
          <p:spPr>
            <a:xfrm>
              <a:off x="5571460" y="1481468"/>
              <a:ext cx="4798828" cy="4699591"/>
            </a:xfrm>
            <a:prstGeom prst="roundRect">
              <a:avLst>
                <a:gd name="adj" fmla="val 2624"/>
              </a:avLst>
            </a:prstGeom>
            <a:noFill/>
            <a:ln w="31750">
              <a:solidFill>
                <a:srgbClr val="F7C17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F7C175"/>
                </a:solidFill>
              </a:endParaRPr>
            </a:p>
          </p:txBody>
        </p:sp>
        <p:sp>
          <p:nvSpPr>
            <p:cNvPr id="48" name="Rectangle : coins arrondis 47">
              <a:extLst>
                <a:ext uri="{FF2B5EF4-FFF2-40B4-BE49-F238E27FC236}">
                  <a16:creationId xmlns:a16="http://schemas.microsoft.com/office/drawing/2014/main" id="{4DEC070A-17DC-0CCB-F1CC-4C12B553C2B3}"/>
                </a:ext>
              </a:extLst>
            </p:cNvPr>
            <p:cNvSpPr/>
            <p:nvPr/>
          </p:nvSpPr>
          <p:spPr>
            <a:xfrm>
              <a:off x="5665061" y="1609949"/>
              <a:ext cx="1497741" cy="1018939"/>
            </a:xfrm>
            <a:prstGeom prst="roundRect">
              <a:avLst>
                <a:gd name="adj" fmla="val 9710"/>
              </a:avLst>
            </a:prstGeom>
            <a:noFill/>
            <a:ln>
              <a:solidFill>
                <a:srgbClr val="F7C17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Demande de réforme des organisations internationales </a:t>
              </a:r>
            </a:p>
          </p:txBody>
        </p:sp>
        <p:sp>
          <p:nvSpPr>
            <p:cNvPr id="49" name="Rectangle : coins arrondis 48">
              <a:extLst>
                <a:ext uri="{FF2B5EF4-FFF2-40B4-BE49-F238E27FC236}">
                  <a16:creationId xmlns:a16="http://schemas.microsoft.com/office/drawing/2014/main" id="{C9EEF6FC-B7B3-C58D-9FDB-748A3F3D6BB2}"/>
                </a:ext>
              </a:extLst>
            </p:cNvPr>
            <p:cNvSpPr/>
            <p:nvPr/>
          </p:nvSpPr>
          <p:spPr>
            <a:xfrm>
              <a:off x="7222729" y="1609949"/>
              <a:ext cx="1497741" cy="1018939"/>
            </a:xfrm>
            <a:prstGeom prst="roundRect">
              <a:avLst>
                <a:gd name="adj" fmla="val 9710"/>
              </a:avLst>
            </a:prstGeom>
            <a:noFill/>
            <a:ln>
              <a:solidFill>
                <a:srgbClr val="F7C17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Conflits et tensions, freins à la coopération</a:t>
              </a:r>
            </a:p>
          </p:txBody>
        </p:sp>
        <p:sp>
          <p:nvSpPr>
            <p:cNvPr id="50" name="Rectangle : coins arrondis 49">
              <a:extLst>
                <a:ext uri="{FF2B5EF4-FFF2-40B4-BE49-F238E27FC236}">
                  <a16:creationId xmlns:a16="http://schemas.microsoft.com/office/drawing/2014/main" id="{B9A53D45-B175-FB23-B04F-82AD952D8ED8}"/>
                </a:ext>
              </a:extLst>
            </p:cNvPr>
            <p:cNvSpPr/>
            <p:nvPr/>
          </p:nvSpPr>
          <p:spPr>
            <a:xfrm>
              <a:off x="8782171" y="1609949"/>
              <a:ext cx="1497741" cy="1018939"/>
            </a:xfrm>
            <a:prstGeom prst="roundRect">
              <a:avLst>
                <a:gd name="adj" fmla="val 8319"/>
              </a:avLst>
            </a:prstGeom>
            <a:noFill/>
            <a:ln>
              <a:solidFill>
                <a:srgbClr val="F7C17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Critiques du modèle libéral</a:t>
              </a:r>
            </a:p>
          </p:txBody>
        </p:sp>
        <p:sp>
          <p:nvSpPr>
            <p:cNvPr id="51" name="Rectangle : coins arrondis 50">
              <a:extLst>
                <a:ext uri="{FF2B5EF4-FFF2-40B4-BE49-F238E27FC236}">
                  <a16:creationId xmlns:a16="http://schemas.microsoft.com/office/drawing/2014/main" id="{684A2844-717A-959C-434E-8B046B8EF63D}"/>
                </a:ext>
              </a:extLst>
            </p:cNvPr>
            <p:cNvSpPr/>
            <p:nvPr/>
          </p:nvSpPr>
          <p:spPr>
            <a:xfrm>
              <a:off x="5641818" y="2936319"/>
              <a:ext cx="1544227" cy="3138415"/>
            </a:xfrm>
            <a:prstGeom prst="roundRect">
              <a:avLst>
                <a:gd name="adj" fmla="val 6870"/>
              </a:avLst>
            </a:prstGeom>
            <a:solidFill>
              <a:srgbClr val="F7C175">
                <a:alpha val="50000"/>
              </a:srgbClr>
            </a:solidFill>
            <a:ln w="254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00" dirty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Remise en cause de la domination occidentale sur ces institutions</a:t>
              </a:r>
            </a:p>
            <a:p>
              <a:endParaRPr lang="fr-FR" sz="1100" dirty="0">
                <a:solidFill>
                  <a:schemeClr val="tx1"/>
                </a:solidFill>
                <a:latin typeface="Open Sans"/>
                <a:ea typeface="Open Sans"/>
                <a:cs typeface="Open Sans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00" dirty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Poids croissant des pays émergents insuffisamment pris en compte</a:t>
              </a:r>
            </a:p>
            <a:p>
              <a:endParaRPr lang="fr-FR" sz="1100" dirty="0">
                <a:solidFill>
                  <a:schemeClr val="tx1"/>
                </a:solidFill>
                <a:latin typeface="Open Sans"/>
                <a:ea typeface="Open Sans"/>
                <a:cs typeface="Open Sans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Propositions alternatives</a:t>
              </a:r>
              <a:b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</a:br>
              <a: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(Banque asiatique d’investissement)</a:t>
              </a:r>
            </a:p>
          </p:txBody>
        </p:sp>
        <p:sp>
          <p:nvSpPr>
            <p:cNvPr id="52" name="Rectangle : coins arrondis 51">
              <a:extLst>
                <a:ext uri="{FF2B5EF4-FFF2-40B4-BE49-F238E27FC236}">
                  <a16:creationId xmlns:a16="http://schemas.microsoft.com/office/drawing/2014/main" id="{5B1A42A1-0BFB-1293-D1FD-BFEE0AC54CA1}"/>
                </a:ext>
              </a:extLst>
            </p:cNvPr>
            <p:cNvSpPr/>
            <p:nvPr/>
          </p:nvSpPr>
          <p:spPr>
            <a:xfrm>
              <a:off x="7236110" y="2936319"/>
              <a:ext cx="1497741" cy="3138415"/>
            </a:xfrm>
            <a:prstGeom prst="roundRect">
              <a:avLst>
                <a:gd name="adj" fmla="val 6870"/>
              </a:avLst>
            </a:prstGeom>
            <a:solidFill>
              <a:srgbClr val="F7C175">
                <a:alpha val="50000"/>
              </a:srgbClr>
            </a:solidFill>
            <a:ln w="254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Conflits armés internationaux bloquant les décisions au sein des organisations internationales (Ukraine, Gaza)</a:t>
              </a:r>
            </a:p>
            <a:p>
              <a:endParaRPr lang="fr-FR" sz="1100" dirty="0">
                <a:solidFill>
                  <a:schemeClr val="tx1"/>
                </a:solidFill>
                <a:latin typeface="Open Sans"/>
                <a:ea typeface="Open Sans"/>
                <a:cs typeface="Open Sans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Conflits frontaliers freinant la coopération régionale (Mexique/États-Unis, Inde/ Pakistan, etc.)</a:t>
              </a:r>
            </a:p>
          </p:txBody>
        </p:sp>
        <p:sp>
          <p:nvSpPr>
            <p:cNvPr id="53" name="Rectangle : coins arrondis 52">
              <a:extLst>
                <a:ext uri="{FF2B5EF4-FFF2-40B4-BE49-F238E27FC236}">
                  <a16:creationId xmlns:a16="http://schemas.microsoft.com/office/drawing/2014/main" id="{5A07CFBA-0CCE-7935-BFD8-51218861C0E5}"/>
                </a:ext>
              </a:extLst>
            </p:cNvPr>
            <p:cNvSpPr/>
            <p:nvPr/>
          </p:nvSpPr>
          <p:spPr>
            <a:xfrm>
              <a:off x="8782171" y="2936319"/>
              <a:ext cx="1497741" cy="3138415"/>
            </a:xfrm>
            <a:prstGeom prst="roundRect">
              <a:avLst>
                <a:gd name="adj" fmla="val 6870"/>
              </a:avLst>
            </a:prstGeom>
            <a:solidFill>
              <a:srgbClr val="F7C175">
                <a:alpha val="50000"/>
              </a:srgbClr>
            </a:solidFill>
            <a:ln w="254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Discours et actions </a:t>
              </a:r>
              <a:r>
                <a:rPr lang="fr-FR" sz="1100" dirty="0" err="1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protection-nistes</a:t>
              </a:r>
              <a: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 (Trump et sa politique de désengagement partiel des États-Unis)</a:t>
              </a:r>
            </a:p>
            <a:p>
              <a:endParaRPr lang="fr-FR" sz="1100" dirty="0">
                <a:solidFill>
                  <a:schemeClr val="tx1"/>
                </a:solidFill>
                <a:latin typeface="Open Sans"/>
                <a:ea typeface="Open Sans"/>
                <a:cs typeface="Open Sans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Discours et manifestations alter-</a:t>
              </a:r>
              <a:b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</a:br>
              <a: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mondialistes (enjeux </a:t>
              </a:r>
              <a:r>
                <a:rPr lang="fr-FR" sz="1100" dirty="0" err="1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environ-nementaux</a:t>
              </a:r>
              <a:r>
                <a:rPr lang="fr-FR" sz="11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 et sociaux à prioriser) : ONG, société civile</a:t>
              </a:r>
            </a:p>
          </p:txBody>
        </p:sp>
        <p:cxnSp>
          <p:nvCxnSpPr>
            <p:cNvPr id="68" name="Connecteur droit 67">
              <a:extLst>
                <a:ext uri="{FF2B5EF4-FFF2-40B4-BE49-F238E27FC236}">
                  <a16:creationId xmlns:a16="http://schemas.microsoft.com/office/drawing/2014/main" id="{E98A4274-AEB2-1E5D-C892-0A7DE5513EB4}"/>
                </a:ext>
              </a:extLst>
            </p:cNvPr>
            <p:cNvCxnSpPr>
              <a:stCxn id="48" idx="2"/>
              <a:endCxn id="51" idx="0"/>
            </p:cNvCxnSpPr>
            <p:nvPr/>
          </p:nvCxnSpPr>
          <p:spPr>
            <a:xfrm>
              <a:off x="6413932" y="2628888"/>
              <a:ext cx="0" cy="307431"/>
            </a:xfrm>
            <a:prstGeom prst="line">
              <a:avLst/>
            </a:prstGeom>
            <a:ln w="31750">
              <a:solidFill>
                <a:srgbClr val="929292"/>
              </a:solidFill>
              <a:tailEnd type="triangle" w="med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Connecteur droit 71">
              <a:extLst>
                <a:ext uri="{FF2B5EF4-FFF2-40B4-BE49-F238E27FC236}">
                  <a16:creationId xmlns:a16="http://schemas.microsoft.com/office/drawing/2014/main" id="{7F71C729-35F0-7F59-66BB-BB50F97DFFD4}"/>
                </a:ext>
              </a:extLst>
            </p:cNvPr>
            <p:cNvCxnSpPr>
              <a:stCxn id="49" idx="2"/>
              <a:endCxn id="52" idx="0"/>
            </p:cNvCxnSpPr>
            <p:nvPr/>
          </p:nvCxnSpPr>
          <p:spPr>
            <a:xfrm>
              <a:off x="7971600" y="2628888"/>
              <a:ext cx="13381" cy="307431"/>
            </a:xfrm>
            <a:prstGeom prst="line">
              <a:avLst/>
            </a:prstGeom>
            <a:ln w="31750">
              <a:solidFill>
                <a:srgbClr val="929292"/>
              </a:solidFill>
              <a:tailEnd type="triangle" w="med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necteur droit 73">
              <a:extLst>
                <a:ext uri="{FF2B5EF4-FFF2-40B4-BE49-F238E27FC236}">
                  <a16:creationId xmlns:a16="http://schemas.microsoft.com/office/drawing/2014/main" id="{78AE4F1F-23A6-D40F-EED1-3DEDAB48D356}"/>
                </a:ext>
              </a:extLst>
            </p:cNvPr>
            <p:cNvCxnSpPr>
              <a:stCxn id="50" idx="2"/>
              <a:endCxn id="53" idx="0"/>
            </p:cNvCxnSpPr>
            <p:nvPr/>
          </p:nvCxnSpPr>
          <p:spPr>
            <a:xfrm>
              <a:off x="9531042" y="2628888"/>
              <a:ext cx="0" cy="307431"/>
            </a:xfrm>
            <a:prstGeom prst="line">
              <a:avLst/>
            </a:prstGeom>
            <a:ln w="31750">
              <a:solidFill>
                <a:srgbClr val="929292"/>
              </a:solidFill>
              <a:tailEnd type="triangle" w="med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F19314F3-CC9C-B599-3930-B459BF9F4055}"/>
              </a:ext>
            </a:extLst>
          </p:cNvPr>
          <p:cNvSpPr/>
          <p:nvPr/>
        </p:nvSpPr>
        <p:spPr>
          <a:xfrm>
            <a:off x="5596658" y="6554946"/>
            <a:ext cx="4761612" cy="495680"/>
          </a:xfrm>
          <a:prstGeom prst="roundRect">
            <a:avLst>
              <a:gd name="adj" fmla="val 21049"/>
            </a:avLst>
          </a:prstGeom>
          <a:solidFill>
            <a:srgbClr val="F7C175"/>
          </a:solidFill>
          <a:ln w="317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Blocages : une gouvernance mondiale en crise ? 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9BCE599F-DF82-7760-89C4-B0DB858C0C65}"/>
              </a:ext>
            </a:extLst>
          </p:cNvPr>
          <p:cNvSpPr/>
          <p:nvPr/>
        </p:nvSpPr>
        <p:spPr>
          <a:xfrm>
            <a:off x="326952" y="6554946"/>
            <a:ext cx="4761612" cy="495680"/>
          </a:xfrm>
          <a:prstGeom prst="roundRect">
            <a:avLst>
              <a:gd name="adj" fmla="val 21049"/>
            </a:avLst>
          </a:prstGeom>
          <a:solidFill>
            <a:srgbClr val="59B998"/>
          </a:solidFill>
          <a:ln w="317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Réussites : croissance du commerce international et régional, dynamiques d’ouverture de certaines frontières</a:t>
            </a:r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 </a:t>
            </a: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BDD05881-F646-90E9-8339-2B78435E4C87}"/>
              </a:ext>
            </a:extLst>
          </p:cNvPr>
          <p:cNvCxnSpPr>
            <a:stCxn id="2" idx="2"/>
            <a:endCxn id="11" idx="0"/>
          </p:cNvCxnSpPr>
          <p:nvPr/>
        </p:nvCxnSpPr>
        <p:spPr>
          <a:xfrm>
            <a:off x="2707758" y="6207362"/>
            <a:ext cx="0" cy="347584"/>
          </a:xfrm>
          <a:prstGeom prst="line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B7CF4243-D952-611B-0612-08F0A27CAD57}"/>
              </a:ext>
            </a:extLst>
          </p:cNvPr>
          <p:cNvCxnSpPr>
            <a:stCxn id="5" idx="2"/>
            <a:endCxn id="10" idx="0"/>
          </p:cNvCxnSpPr>
          <p:nvPr/>
        </p:nvCxnSpPr>
        <p:spPr>
          <a:xfrm>
            <a:off x="7977464" y="6207362"/>
            <a:ext cx="0" cy="347584"/>
          </a:xfrm>
          <a:prstGeom prst="line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Éclair 28">
            <a:extLst>
              <a:ext uri="{FF2B5EF4-FFF2-40B4-BE49-F238E27FC236}">
                <a16:creationId xmlns:a16="http://schemas.microsoft.com/office/drawing/2014/main" id="{AF19494C-1468-A3D0-2E3D-346901D30ECA}"/>
              </a:ext>
            </a:extLst>
          </p:cNvPr>
          <p:cNvSpPr/>
          <p:nvPr/>
        </p:nvSpPr>
        <p:spPr>
          <a:xfrm rot="1449138">
            <a:off x="5104436" y="1107343"/>
            <a:ext cx="468601" cy="450168"/>
          </a:xfrm>
          <a:prstGeom prst="lightningBolt">
            <a:avLst/>
          </a:prstGeom>
          <a:solidFill>
            <a:srgbClr val="E46868">
              <a:alpha val="75000"/>
            </a:srgbClr>
          </a:solidFill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240</TotalTime>
  <Words>251</Words>
  <Application>Microsoft Office PowerPoint</Application>
  <PresentationFormat>Personnalisé</PresentationFormat>
  <Paragraphs>32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Gaëlle GUYARD</cp:lastModifiedBy>
  <cp:revision>98</cp:revision>
  <dcterms:created xsi:type="dcterms:W3CDTF">2024-05-15T14:38:44Z</dcterms:created>
  <dcterms:modified xsi:type="dcterms:W3CDTF">2025-09-01T15:07:46Z</dcterms:modified>
</cp:coreProperties>
</file>